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5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7" r:id="rId12"/>
    <p:sldId id="266" r:id="rId13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83026" autoAdjust="0"/>
  </p:normalViewPr>
  <p:slideViewPr>
    <p:cSldViewPr snapToGrid="0" showGuides="1">
      <p:cViewPr varScale="1">
        <p:scale>
          <a:sx n="56" d="100"/>
          <a:sy n="56" d="100"/>
        </p:scale>
        <p:origin x="1176" y="72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2862" y="9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0D8D30-CA07-435A-A95C-5111E45B2760}" type="doc">
      <dgm:prSet loTypeId="urn:microsoft.com/office/officeart/2005/8/layout/hierarchy4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ABB29FB-F423-450D-B45D-43394E206CBE}">
      <dgm:prSet phldrT="[Text]"/>
      <dgm:spPr/>
      <dgm:t>
        <a:bodyPr/>
        <a:lstStyle/>
        <a:p>
          <a:r>
            <a:rPr lang="en-US" dirty="0"/>
            <a:t>Going to the store</a:t>
          </a:r>
        </a:p>
      </dgm:t>
    </dgm:pt>
    <dgm:pt modelId="{C4EBDF7D-98F7-416B-9554-949342214B05}" type="parTrans" cxnId="{C6DEE836-9EE4-46DA-8FD0-684AB1B04584}">
      <dgm:prSet/>
      <dgm:spPr/>
      <dgm:t>
        <a:bodyPr/>
        <a:lstStyle/>
        <a:p>
          <a:endParaRPr lang="en-US"/>
        </a:p>
      </dgm:t>
    </dgm:pt>
    <dgm:pt modelId="{83E5E054-7FDA-4257-B6AF-D8AC11011403}" type="sibTrans" cxnId="{C6DEE836-9EE4-46DA-8FD0-684AB1B04584}">
      <dgm:prSet/>
      <dgm:spPr/>
      <dgm:t>
        <a:bodyPr/>
        <a:lstStyle/>
        <a:p>
          <a:endParaRPr lang="en-US"/>
        </a:p>
      </dgm:t>
    </dgm:pt>
    <dgm:pt modelId="{91788C08-B6E0-4A78-BF33-0BACA490CC5F}">
      <dgm:prSet phldrT="[Text]"/>
      <dgm:spPr/>
      <dgm:t>
        <a:bodyPr/>
        <a:lstStyle/>
        <a:p>
          <a:r>
            <a:rPr lang="en-US" dirty="0"/>
            <a:t>Get to car</a:t>
          </a:r>
        </a:p>
      </dgm:t>
    </dgm:pt>
    <dgm:pt modelId="{0998B165-020B-4D65-94DE-A5CB4E48E731}" type="parTrans" cxnId="{EF110861-02F8-443C-96E4-21C5D73B546B}">
      <dgm:prSet/>
      <dgm:spPr/>
      <dgm:t>
        <a:bodyPr/>
        <a:lstStyle/>
        <a:p>
          <a:endParaRPr lang="en-US"/>
        </a:p>
      </dgm:t>
    </dgm:pt>
    <dgm:pt modelId="{440F0C11-DD6F-4359-B415-DDD6D12D46BF}" type="sibTrans" cxnId="{EF110861-02F8-443C-96E4-21C5D73B546B}">
      <dgm:prSet/>
      <dgm:spPr/>
      <dgm:t>
        <a:bodyPr/>
        <a:lstStyle/>
        <a:p>
          <a:endParaRPr lang="en-US"/>
        </a:p>
      </dgm:t>
    </dgm:pt>
    <dgm:pt modelId="{42EF3544-CEE0-4F4B-8AD4-D463B4275C24}">
      <dgm:prSet phldrT="[Text]"/>
      <dgm:spPr/>
      <dgm:t>
        <a:bodyPr/>
        <a:lstStyle/>
        <a:p>
          <a:r>
            <a:rPr lang="en-US" dirty="0"/>
            <a:t>Drive car to store</a:t>
          </a:r>
        </a:p>
      </dgm:t>
    </dgm:pt>
    <dgm:pt modelId="{CEE0FE2E-39FF-4A3D-898C-67458FE7178A}" type="parTrans" cxnId="{4767D96B-9E54-4A8E-A5B6-66B965FC467A}">
      <dgm:prSet/>
      <dgm:spPr/>
      <dgm:t>
        <a:bodyPr/>
        <a:lstStyle/>
        <a:p>
          <a:endParaRPr lang="en-US"/>
        </a:p>
      </dgm:t>
    </dgm:pt>
    <dgm:pt modelId="{74E52622-8793-4CDA-8D52-6364665D1BD7}" type="sibTrans" cxnId="{4767D96B-9E54-4A8E-A5B6-66B965FC467A}">
      <dgm:prSet/>
      <dgm:spPr/>
      <dgm:t>
        <a:bodyPr/>
        <a:lstStyle/>
        <a:p>
          <a:endParaRPr lang="en-US"/>
        </a:p>
      </dgm:t>
    </dgm:pt>
    <dgm:pt modelId="{6C9690E0-9AE3-4F6F-92D6-08567B7D6116}">
      <dgm:prSet phldrT="[Text]"/>
      <dgm:spPr/>
      <dgm:t>
        <a:bodyPr/>
        <a:lstStyle/>
        <a:p>
          <a:r>
            <a:rPr lang="en-US" dirty="0"/>
            <a:t>Exit car into store</a:t>
          </a:r>
        </a:p>
      </dgm:t>
    </dgm:pt>
    <dgm:pt modelId="{9969A33D-18B2-4DBF-91FD-1D2DD8630E08}" type="parTrans" cxnId="{A62A46CA-E3AC-4D4F-B254-1EE1C3BD0867}">
      <dgm:prSet/>
      <dgm:spPr/>
      <dgm:t>
        <a:bodyPr/>
        <a:lstStyle/>
        <a:p>
          <a:endParaRPr lang="en-US"/>
        </a:p>
      </dgm:t>
    </dgm:pt>
    <dgm:pt modelId="{1DBC949A-745A-4573-B7ED-ABAD17941411}" type="sibTrans" cxnId="{A62A46CA-E3AC-4D4F-B254-1EE1C3BD0867}">
      <dgm:prSet/>
      <dgm:spPr/>
      <dgm:t>
        <a:bodyPr/>
        <a:lstStyle/>
        <a:p>
          <a:endParaRPr lang="en-US"/>
        </a:p>
      </dgm:t>
    </dgm:pt>
    <dgm:pt modelId="{82E6E2D6-4A08-47B7-A87C-E12D61906605}" type="pres">
      <dgm:prSet presAssocID="{B80D8D30-CA07-435A-A95C-5111E45B276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4AFE079-4BA8-4E2E-A82F-80AC5334A2DB}" type="pres">
      <dgm:prSet presAssocID="{7ABB29FB-F423-450D-B45D-43394E206CBE}" presName="vertOne" presStyleCnt="0"/>
      <dgm:spPr/>
    </dgm:pt>
    <dgm:pt modelId="{61EFE906-CC1C-4E9C-9EA2-EAD9CE63486A}" type="pres">
      <dgm:prSet presAssocID="{7ABB29FB-F423-450D-B45D-43394E206CBE}" presName="txOne" presStyleLbl="node0" presStyleIdx="0" presStyleCnt="1">
        <dgm:presLayoutVars>
          <dgm:chPref val="3"/>
        </dgm:presLayoutVars>
      </dgm:prSet>
      <dgm:spPr/>
    </dgm:pt>
    <dgm:pt modelId="{C4EC5F24-D83C-47E5-A464-7C527900F2EA}" type="pres">
      <dgm:prSet presAssocID="{7ABB29FB-F423-450D-B45D-43394E206CBE}" presName="parTransOne" presStyleCnt="0"/>
      <dgm:spPr/>
    </dgm:pt>
    <dgm:pt modelId="{ED228FF4-EAB1-4400-8C17-5F2E9D25F6FC}" type="pres">
      <dgm:prSet presAssocID="{7ABB29FB-F423-450D-B45D-43394E206CBE}" presName="horzOne" presStyleCnt="0"/>
      <dgm:spPr/>
    </dgm:pt>
    <dgm:pt modelId="{E36F11A8-8AA3-48E0-8F1F-82E6DB2EC129}" type="pres">
      <dgm:prSet presAssocID="{91788C08-B6E0-4A78-BF33-0BACA490CC5F}" presName="vertTwo" presStyleCnt="0"/>
      <dgm:spPr/>
    </dgm:pt>
    <dgm:pt modelId="{71E3FBFE-E9D4-4366-ABED-8C155DDEA295}" type="pres">
      <dgm:prSet presAssocID="{91788C08-B6E0-4A78-BF33-0BACA490CC5F}" presName="txTwo" presStyleLbl="node2" presStyleIdx="0" presStyleCnt="3">
        <dgm:presLayoutVars>
          <dgm:chPref val="3"/>
        </dgm:presLayoutVars>
      </dgm:prSet>
      <dgm:spPr/>
    </dgm:pt>
    <dgm:pt modelId="{FE68236F-8D81-43DC-9628-CA957A9DC57C}" type="pres">
      <dgm:prSet presAssocID="{91788C08-B6E0-4A78-BF33-0BACA490CC5F}" presName="horzTwo" presStyleCnt="0"/>
      <dgm:spPr/>
    </dgm:pt>
    <dgm:pt modelId="{9EBEE2CC-FF9C-4633-8554-6E8B81BBB076}" type="pres">
      <dgm:prSet presAssocID="{440F0C11-DD6F-4359-B415-DDD6D12D46BF}" presName="sibSpaceTwo" presStyleCnt="0"/>
      <dgm:spPr/>
    </dgm:pt>
    <dgm:pt modelId="{C411A169-3E72-400E-909E-06D8837FB95C}" type="pres">
      <dgm:prSet presAssocID="{42EF3544-CEE0-4F4B-8AD4-D463B4275C24}" presName="vertTwo" presStyleCnt="0"/>
      <dgm:spPr/>
    </dgm:pt>
    <dgm:pt modelId="{7C9DCD44-27D7-488E-9B6E-ADC648CF87D4}" type="pres">
      <dgm:prSet presAssocID="{42EF3544-CEE0-4F4B-8AD4-D463B4275C24}" presName="txTwo" presStyleLbl="node2" presStyleIdx="1" presStyleCnt="3">
        <dgm:presLayoutVars>
          <dgm:chPref val="3"/>
        </dgm:presLayoutVars>
      </dgm:prSet>
      <dgm:spPr/>
    </dgm:pt>
    <dgm:pt modelId="{5D583F7E-6509-4F1D-931F-F5002B61D8C1}" type="pres">
      <dgm:prSet presAssocID="{42EF3544-CEE0-4F4B-8AD4-D463B4275C24}" presName="horzTwo" presStyleCnt="0"/>
      <dgm:spPr/>
    </dgm:pt>
    <dgm:pt modelId="{AC9468A3-6FDC-4A0A-A867-01469D5266C9}" type="pres">
      <dgm:prSet presAssocID="{74E52622-8793-4CDA-8D52-6364665D1BD7}" presName="sibSpaceTwo" presStyleCnt="0"/>
      <dgm:spPr/>
    </dgm:pt>
    <dgm:pt modelId="{6E0B2E0E-674D-4D9F-B8C7-F798977F5670}" type="pres">
      <dgm:prSet presAssocID="{6C9690E0-9AE3-4F6F-92D6-08567B7D6116}" presName="vertTwo" presStyleCnt="0"/>
      <dgm:spPr/>
    </dgm:pt>
    <dgm:pt modelId="{09AACF04-7DCD-45C7-AD56-2600E4328278}" type="pres">
      <dgm:prSet presAssocID="{6C9690E0-9AE3-4F6F-92D6-08567B7D6116}" presName="txTwo" presStyleLbl="node2" presStyleIdx="2" presStyleCnt="3">
        <dgm:presLayoutVars>
          <dgm:chPref val="3"/>
        </dgm:presLayoutVars>
      </dgm:prSet>
      <dgm:spPr/>
    </dgm:pt>
    <dgm:pt modelId="{2EB72557-B03C-4129-B139-9857F5CD0984}" type="pres">
      <dgm:prSet presAssocID="{6C9690E0-9AE3-4F6F-92D6-08567B7D6116}" presName="horzTwo" presStyleCnt="0"/>
      <dgm:spPr/>
    </dgm:pt>
  </dgm:ptLst>
  <dgm:cxnLst>
    <dgm:cxn modelId="{C6DEE836-9EE4-46DA-8FD0-684AB1B04584}" srcId="{B80D8D30-CA07-435A-A95C-5111E45B2760}" destId="{7ABB29FB-F423-450D-B45D-43394E206CBE}" srcOrd="0" destOrd="0" parTransId="{C4EBDF7D-98F7-416B-9554-949342214B05}" sibTransId="{83E5E054-7FDA-4257-B6AF-D8AC11011403}"/>
    <dgm:cxn modelId="{226B2F38-1299-4636-91C3-E71DCF2A5AD6}" type="presOf" srcId="{91788C08-B6E0-4A78-BF33-0BACA490CC5F}" destId="{71E3FBFE-E9D4-4366-ABED-8C155DDEA295}" srcOrd="0" destOrd="0" presId="urn:microsoft.com/office/officeart/2005/8/layout/hierarchy4"/>
    <dgm:cxn modelId="{9ED2415E-DAA5-4E75-8316-F0679A6219AF}" type="presOf" srcId="{42EF3544-CEE0-4F4B-8AD4-D463B4275C24}" destId="{7C9DCD44-27D7-488E-9B6E-ADC648CF87D4}" srcOrd="0" destOrd="0" presId="urn:microsoft.com/office/officeart/2005/8/layout/hierarchy4"/>
    <dgm:cxn modelId="{EF110861-02F8-443C-96E4-21C5D73B546B}" srcId="{7ABB29FB-F423-450D-B45D-43394E206CBE}" destId="{91788C08-B6E0-4A78-BF33-0BACA490CC5F}" srcOrd="0" destOrd="0" parTransId="{0998B165-020B-4D65-94DE-A5CB4E48E731}" sibTransId="{440F0C11-DD6F-4359-B415-DDD6D12D46BF}"/>
    <dgm:cxn modelId="{4767D96B-9E54-4A8E-A5B6-66B965FC467A}" srcId="{7ABB29FB-F423-450D-B45D-43394E206CBE}" destId="{42EF3544-CEE0-4F4B-8AD4-D463B4275C24}" srcOrd="1" destOrd="0" parTransId="{CEE0FE2E-39FF-4A3D-898C-67458FE7178A}" sibTransId="{74E52622-8793-4CDA-8D52-6364665D1BD7}"/>
    <dgm:cxn modelId="{3ADDE0A3-513E-4C28-AE96-D26EC471656A}" type="presOf" srcId="{6C9690E0-9AE3-4F6F-92D6-08567B7D6116}" destId="{09AACF04-7DCD-45C7-AD56-2600E4328278}" srcOrd="0" destOrd="0" presId="urn:microsoft.com/office/officeart/2005/8/layout/hierarchy4"/>
    <dgm:cxn modelId="{48CF43B3-29DF-4ECF-AD95-40F6642941BA}" type="presOf" srcId="{7ABB29FB-F423-450D-B45D-43394E206CBE}" destId="{61EFE906-CC1C-4E9C-9EA2-EAD9CE63486A}" srcOrd="0" destOrd="0" presId="urn:microsoft.com/office/officeart/2005/8/layout/hierarchy4"/>
    <dgm:cxn modelId="{A62A46CA-E3AC-4D4F-B254-1EE1C3BD0867}" srcId="{7ABB29FB-F423-450D-B45D-43394E206CBE}" destId="{6C9690E0-9AE3-4F6F-92D6-08567B7D6116}" srcOrd="2" destOrd="0" parTransId="{9969A33D-18B2-4DBF-91FD-1D2DD8630E08}" sibTransId="{1DBC949A-745A-4573-B7ED-ABAD17941411}"/>
    <dgm:cxn modelId="{013F8BE6-DA8E-492B-A94A-498AF1970102}" type="presOf" srcId="{B80D8D30-CA07-435A-A95C-5111E45B2760}" destId="{82E6E2D6-4A08-47B7-A87C-E12D61906605}" srcOrd="0" destOrd="0" presId="urn:microsoft.com/office/officeart/2005/8/layout/hierarchy4"/>
    <dgm:cxn modelId="{2D8D71C4-2AF0-478D-9C9E-CFC11748DEF7}" type="presParOf" srcId="{82E6E2D6-4A08-47B7-A87C-E12D61906605}" destId="{94AFE079-4BA8-4E2E-A82F-80AC5334A2DB}" srcOrd="0" destOrd="0" presId="urn:microsoft.com/office/officeart/2005/8/layout/hierarchy4"/>
    <dgm:cxn modelId="{869A23CC-BCD8-42FF-ABDF-3BA01F233A3D}" type="presParOf" srcId="{94AFE079-4BA8-4E2E-A82F-80AC5334A2DB}" destId="{61EFE906-CC1C-4E9C-9EA2-EAD9CE63486A}" srcOrd="0" destOrd="0" presId="urn:microsoft.com/office/officeart/2005/8/layout/hierarchy4"/>
    <dgm:cxn modelId="{C897C28D-3F6A-4D5F-9578-97FFCA5B903A}" type="presParOf" srcId="{94AFE079-4BA8-4E2E-A82F-80AC5334A2DB}" destId="{C4EC5F24-D83C-47E5-A464-7C527900F2EA}" srcOrd="1" destOrd="0" presId="urn:microsoft.com/office/officeart/2005/8/layout/hierarchy4"/>
    <dgm:cxn modelId="{C4B34183-05B3-4147-931E-D4E6C24F0673}" type="presParOf" srcId="{94AFE079-4BA8-4E2E-A82F-80AC5334A2DB}" destId="{ED228FF4-EAB1-4400-8C17-5F2E9D25F6FC}" srcOrd="2" destOrd="0" presId="urn:microsoft.com/office/officeart/2005/8/layout/hierarchy4"/>
    <dgm:cxn modelId="{0540DA05-3C82-4DCC-9461-3CB21577A297}" type="presParOf" srcId="{ED228FF4-EAB1-4400-8C17-5F2E9D25F6FC}" destId="{E36F11A8-8AA3-48E0-8F1F-82E6DB2EC129}" srcOrd="0" destOrd="0" presId="urn:microsoft.com/office/officeart/2005/8/layout/hierarchy4"/>
    <dgm:cxn modelId="{DABE103B-E036-422F-A1CF-D235A9909A94}" type="presParOf" srcId="{E36F11A8-8AA3-48E0-8F1F-82E6DB2EC129}" destId="{71E3FBFE-E9D4-4366-ABED-8C155DDEA295}" srcOrd="0" destOrd="0" presId="urn:microsoft.com/office/officeart/2005/8/layout/hierarchy4"/>
    <dgm:cxn modelId="{C4A27DFE-8A49-41B8-8975-D78D8EBADC33}" type="presParOf" srcId="{E36F11A8-8AA3-48E0-8F1F-82E6DB2EC129}" destId="{FE68236F-8D81-43DC-9628-CA957A9DC57C}" srcOrd="1" destOrd="0" presId="urn:microsoft.com/office/officeart/2005/8/layout/hierarchy4"/>
    <dgm:cxn modelId="{9C48602A-38F8-4DF1-8C82-EE3C9E9D0E38}" type="presParOf" srcId="{ED228FF4-EAB1-4400-8C17-5F2E9D25F6FC}" destId="{9EBEE2CC-FF9C-4633-8554-6E8B81BBB076}" srcOrd="1" destOrd="0" presId="urn:microsoft.com/office/officeart/2005/8/layout/hierarchy4"/>
    <dgm:cxn modelId="{AD2B5EA8-7AF7-4439-9F19-340AA9447C6D}" type="presParOf" srcId="{ED228FF4-EAB1-4400-8C17-5F2E9D25F6FC}" destId="{C411A169-3E72-400E-909E-06D8837FB95C}" srcOrd="2" destOrd="0" presId="urn:microsoft.com/office/officeart/2005/8/layout/hierarchy4"/>
    <dgm:cxn modelId="{536F0D29-AE56-4419-B40B-6C025356812C}" type="presParOf" srcId="{C411A169-3E72-400E-909E-06D8837FB95C}" destId="{7C9DCD44-27D7-488E-9B6E-ADC648CF87D4}" srcOrd="0" destOrd="0" presId="urn:microsoft.com/office/officeart/2005/8/layout/hierarchy4"/>
    <dgm:cxn modelId="{0809B483-9A52-472B-B49C-A03B6E29FB58}" type="presParOf" srcId="{C411A169-3E72-400E-909E-06D8837FB95C}" destId="{5D583F7E-6509-4F1D-931F-F5002B61D8C1}" srcOrd="1" destOrd="0" presId="urn:microsoft.com/office/officeart/2005/8/layout/hierarchy4"/>
    <dgm:cxn modelId="{E3A66FC7-1572-41D0-ADF3-8B3029E22563}" type="presParOf" srcId="{ED228FF4-EAB1-4400-8C17-5F2E9D25F6FC}" destId="{AC9468A3-6FDC-4A0A-A867-01469D5266C9}" srcOrd="3" destOrd="0" presId="urn:microsoft.com/office/officeart/2005/8/layout/hierarchy4"/>
    <dgm:cxn modelId="{1BC90212-2DA0-485B-8E59-63D91DC21E89}" type="presParOf" srcId="{ED228FF4-EAB1-4400-8C17-5F2E9D25F6FC}" destId="{6E0B2E0E-674D-4D9F-B8C7-F798977F5670}" srcOrd="4" destOrd="0" presId="urn:microsoft.com/office/officeart/2005/8/layout/hierarchy4"/>
    <dgm:cxn modelId="{6A9E1B23-0B02-4D97-85B4-14030CA9A2BA}" type="presParOf" srcId="{6E0B2E0E-674D-4D9F-B8C7-F798977F5670}" destId="{09AACF04-7DCD-45C7-AD56-2600E4328278}" srcOrd="0" destOrd="0" presId="urn:microsoft.com/office/officeart/2005/8/layout/hierarchy4"/>
    <dgm:cxn modelId="{78066D5E-5A0C-4D10-89A0-E4A060AEC2F6}" type="presParOf" srcId="{6E0B2E0E-674D-4D9F-B8C7-F798977F5670}" destId="{2EB72557-B03C-4129-B139-9857F5CD0984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EFE906-CC1C-4E9C-9EA2-EAD9CE63486A}">
      <dsp:nvSpPr>
        <dsp:cNvPr id="0" name=""/>
        <dsp:cNvSpPr/>
      </dsp:nvSpPr>
      <dsp:spPr>
        <a:xfrm>
          <a:off x="2306" y="191"/>
          <a:ext cx="6413439" cy="128920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 dirty="0"/>
            <a:t>Going to the store</a:t>
          </a:r>
        </a:p>
      </dsp:txBody>
      <dsp:txXfrm>
        <a:off x="40065" y="37950"/>
        <a:ext cx="6337921" cy="1213682"/>
      </dsp:txXfrm>
    </dsp:sp>
    <dsp:sp modelId="{71E3FBFE-E9D4-4366-ABED-8C155DDEA295}">
      <dsp:nvSpPr>
        <dsp:cNvPr id="0" name=""/>
        <dsp:cNvSpPr/>
      </dsp:nvSpPr>
      <dsp:spPr>
        <a:xfrm>
          <a:off x="2306" y="1458040"/>
          <a:ext cx="2024444" cy="128920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Get to car</a:t>
          </a:r>
        </a:p>
      </dsp:txBody>
      <dsp:txXfrm>
        <a:off x="40065" y="1495799"/>
        <a:ext cx="1948926" cy="1213682"/>
      </dsp:txXfrm>
    </dsp:sp>
    <dsp:sp modelId="{7C9DCD44-27D7-488E-9B6E-ADC648CF87D4}">
      <dsp:nvSpPr>
        <dsp:cNvPr id="0" name=""/>
        <dsp:cNvSpPr/>
      </dsp:nvSpPr>
      <dsp:spPr>
        <a:xfrm>
          <a:off x="2196803" y="1458040"/>
          <a:ext cx="2024444" cy="128920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Drive car to store</a:t>
          </a:r>
        </a:p>
      </dsp:txBody>
      <dsp:txXfrm>
        <a:off x="2234562" y="1495799"/>
        <a:ext cx="1948926" cy="1213682"/>
      </dsp:txXfrm>
    </dsp:sp>
    <dsp:sp modelId="{09AACF04-7DCD-45C7-AD56-2600E4328278}">
      <dsp:nvSpPr>
        <dsp:cNvPr id="0" name=""/>
        <dsp:cNvSpPr/>
      </dsp:nvSpPr>
      <dsp:spPr>
        <a:xfrm>
          <a:off x="4391301" y="1458040"/>
          <a:ext cx="2024444" cy="128920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Exit car into store</a:t>
          </a:r>
        </a:p>
      </dsp:txBody>
      <dsp:txXfrm>
        <a:off x="4429060" y="1495799"/>
        <a:ext cx="1948926" cy="12136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520E7DF3-FE02-4A7A-88AA-0B8EF24DA87C}" type="datetimeFigureOut">
              <a:rPr lang="en-US" smtClean="0"/>
              <a:t>1/6/2018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4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9699D154-C081-4433-AC07-661EE691A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35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learn more about Defining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94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Here, we turned existing code into a function definition and then called the function.</a:t>
            </a:r>
          </a:p>
          <a:p>
            <a:r>
              <a:rPr lang="en-US" dirty="0"/>
              <a:t>Another common approach is to do the opposite: write the function call, and then use that to write the function definition.</a:t>
            </a:r>
          </a:p>
          <a:p>
            <a:r>
              <a:rPr lang="en-US" dirty="0"/>
              <a:t>Use whichever order is more comfortable for you when solving each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791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writing out a solution, you can use a powerful tool called Functional Decomposition.</a:t>
            </a:r>
          </a:p>
          <a:p>
            <a:r>
              <a:rPr lang="en-US" dirty="0"/>
              <a:t>The idea is to break a complex problem into easier parts.</a:t>
            </a:r>
          </a:p>
          <a:p>
            <a:r>
              <a:rPr lang="en-US" dirty="0"/>
              <a:t>Consider the task of going to the store.</a:t>
            </a:r>
          </a:p>
          <a:p>
            <a:r>
              <a:rPr lang="en-US" dirty="0"/>
              <a:t>You could break this long algorithm into three shorter subtasks, and focus on solving each in turn.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2376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now learned a few keywords: def, return, and pass.</a:t>
            </a:r>
          </a:p>
          <a:p>
            <a:r>
              <a:rPr lang="en-US" dirty="0"/>
              <a:t>In previous lessons, we learned a few other keywords: and, or, not, and in.</a:t>
            </a:r>
          </a:p>
          <a:p>
            <a:r>
              <a:rPr lang="en-US" dirty="0"/>
              <a:t>Python has a small set of keywords, and you will eventually learn most of them.</a:t>
            </a:r>
          </a:p>
          <a:p>
            <a:r>
              <a:rPr lang="en-US" dirty="0"/>
              <a:t>An important detail to remember is that we cannot name variables or functions using keywords, because Python will get confused by what we are trying to say.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17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code below converts a temperature from Fahrenheit to Celsius.</a:t>
            </a:r>
          </a:p>
          <a:p>
            <a:r>
              <a:rPr lang="en-US" dirty="0"/>
              <a:t>This code has some issues, however.</a:t>
            </a:r>
          </a:p>
          <a:p>
            <a:r>
              <a:rPr lang="en-US" dirty="0"/>
              <a:t>First, the calculation is called multiple times in the code, which makes it much more likely for a mistake to occur when typing it.</a:t>
            </a:r>
          </a:p>
          <a:p>
            <a:r>
              <a:rPr lang="en-US" dirty="0"/>
              <a:t>Second, if a mistake does occur, it will be harder to track down in the offending lines.</a:t>
            </a:r>
          </a:p>
          <a:p>
            <a:r>
              <a:rPr lang="en-US" dirty="0"/>
              <a:t>Third, anyone not familiar with the formula might wonder what this code is doing.</a:t>
            </a:r>
          </a:p>
          <a:p>
            <a:r>
              <a:rPr lang="en-US" dirty="0"/>
              <a:t>A function will help us with all of these problems.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80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begin with the skeleton of a function.</a:t>
            </a:r>
          </a:p>
          <a:p>
            <a:r>
              <a:rPr lang="en-US" dirty="0"/>
              <a:t>In </a:t>
            </a:r>
            <a:r>
              <a:rPr lang="en-US" dirty="0" err="1"/>
              <a:t>BlockPy</a:t>
            </a:r>
            <a:r>
              <a:rPr lang="en-US" dirty="0"/>
              <a:t>, the Function block generates this function, ready for editing.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25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cannot name a function, then you probably don't know what it should do.</a:t>
            </a:r>
          </a:p>
          <a:p>
            <a:r>
              <a:rPr lang="en-US" dirty="0"/>
              <a:t>We know that this function will convert a temperature, so let's call it </a:t>
            </a:r>
            <a:r>
              <a:rPr lang="en-US" dirty="0" err="1"/>
              <a:t>convert_temperature</a:t>
            </a:r>
            <a:r>
              <a:rPr lang="en-US" dirty="0"/>
              <a:t>.</a:t>
            </a:r>
          </a:p>
          <a:p>
            <a:r>
              <a:rPr lang="en-US" dirty="0"/>
              <a:t>This name is short and has a verb.</a:t>
            </a:r>
          </a:p>
          <a:p>
            <a:r>
              <a:rPr lang="en-US" dirty="0"/>
              <a:t>Notice how I used underscores to represent spaces, because function names follow the same rule that variables do.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389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need to identify what is the same and what is different about each call.</a:t>
            </a:r>
          </a:p>
          <a:p>
            <a:r>
              <a:rPr lang="en-US" dirty="0"/>
              <a:t>Extract out the code that is the same.</a:t>
            </a:r>
          </a:p>
          <a:p>
            <a:r>
              <a:rPr lang="en-US" dirty="0"/>
              <a:t>Here, we've extracted out the calculation.</a:t>
            </a:r>
          </a:p>
          <a:p>
            <a:r>
              <a:rPr lang="en-US" dirty="0"/>
              <a:t>We could have extracted out the print too, but remember that printing and returning are different.</a:t>
            </a:r>
          </a:p>
          <a:p>
            <a:r>
              <a:rPr lang="en-US" dirty="0"/>
              <a:t>Usually, functions don't need to print anything.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674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the blank in the code we extracted.</a:t>
            </a:r>
          </a:p>
          <a:p>
            <a:r>
              <a:rPr lang="en-US" dirty="0"/>
              <a:t>Since the value we converted was different each time, we need to parameterize it by giving those concrete values a more general name.</a:t>
            </a:r>
          </a:p>
          <a:p>
            <a:r>
              <a:rPr lang="en-US" dirty="0"/>
              <a:t>In this case, each time it was a temperature in Fahrenheit, so we'll call this "</a:t>
            </a:r>
            <a:r>
              <a:rPr lang="en-US" dirty="0" err="1"/>
              <a:t>a_fahrenheit</a:t>
            </a:r>
            <a:r>
              <a:rPr lang="en-US" dirty="0"/>
              <a:t>".</a:t>
            </a:r>
          </a:p>
          <a:p>
            <a:r>
              <a:rPr lang="en-US" dirty="0"/>
              <a:t>We put this new parameter in the function's header and then use it in the body.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01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code we've created is meant to go inside the body of the function, but we have nothing to connect it to yet.</a:t>
            </a:r>
          </a:p>
          <a:p>
            <a:r>
              <a:rPr lang="en-US" dirty="0"/>
              <a:t>Recall that this function should return the temperature in </a:t>
            </a:r>
            <a:r>
              <a:rPr lang="en-US" dirty="0" err="1"/>
              <a:t>celsius</a:t>
            </a:r>
            <a:r>
              <a:rPr lang="en-US" dirty="0"/>
              <a:t>.</a:t>
            </a:r>
          </a:p>
          <a:p>
            <a:r>
              <a:rPr lang="en-US" dirty="0"/>
              <a:t>Therefore, we need a return block.</a:t>
            </a:r>
          </a:p>
          <a:p>
            <a:r>
              <a:rPr lang="en-US" dirty="0"/>
              <a:t>This gives us the open connection we need to incorporate the formula we extracted earlier.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31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we can now call our function in the code.</a:t>
            </a:r>
          </a:p>
          <a:p>
            <a:r>
              <a:rPr lang="en-US" dirty="0"/>
              <a:t>Notice how we connect the original values as arguments for our function call.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10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what actually happens when you call a function?</a:t>
            </a:r>
          </a:p>
          <a:p>
            <a:r>
              <a:rPr lang="en-US" dirty="0"/>
              <a:t>Let's see it in action. </a:t>
            </a:r>
          </a:p>
          <a:p>
            <a:r>
              <a:rPr lang="en-US" dirty="0"/>
              <a:t>Notice how the execution jumps BACKWARD when we call a function, and then returns later.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(You can view this yourself: https://goo.gl/TXXaBT)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17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9506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1BB9-6BF1-45DD-A295-1C16F94DB944}" type="datetimeFigureOut">
              <a:rPr lang="en-US" smtClean="0"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09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1BB9-6BF1-45DD-A295-1C16F94DB944}" type="datetimeFigureOut">
              <a:rPr lang="en-US" smtClean="0"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079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59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92329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58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08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12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4261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>
              <a:buClrTx/>
              <a:defRPr sz="2800">
                <a:solidFill>
                  <a:schemeClr val="tx1"/>
                </a:solidFill>
              </a:defRPr>
            </a:lvl2pPr>
            <a:lvl3pPr>
              <a:buClrTx/>
              <a:defRPr sz="2400">
                <a:solidFill>
                  <a:schemeClr val="tx1"/>
                </a:solidFill>
              </a:defRPr>
            </a:lvl3pPr>
            <a:lvl4pPr>
              <a:buClrTx/>
              <a:defRPr sz="2000">
                <a:solidFill>
                  <a:schemeClr val="tx1"/>
                </a:solidFill>
              </a:defRPr>
            </a:lvl4pPr>
            <a:lvl5pPr>
              <a:buClrTx/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6211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65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55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  <p:sldLayoutId id="2147484104" r:id="rId9"/>
    <p:sldLayoutId id="2147484105" r:id="rId10"/>
    <p:sldLayoutId id="21474841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Tx/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11.xml"/><Relationship Id="rId9" Type="http://schemas.microsoft.com/office/2007/relationships/diagramDrawing" Target="../diagrams/drawing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10.m4a"/><Relationship Id="rId7" Type="http://schemas.openxmlformats.org/officeDocument/2006/relationships/image" Target="../media/image7.png"/><Relationship Id="rId2" Type="http://schemas.microsoft.com/office/2007/relationships/media" Target="../media/media9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0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30BA-40E2-46F9-AF7E-383A31916D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100" dirty="0"/>
              <a:t>Function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DDB7E2-50CB-4BEE-9464-FFA228A3FF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Introduction to Programming in Python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7A7FE20-013D-42F1-93EF-BDBDDE9F5C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42"/>
    </mc:Choice>
    <mc:Fallback xmlns="">
      <p:transition spd="slow" advTm="42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EE839-ADBF-400B-B188-0612A0F0B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Approach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5826A0-6B7B-402C-8A8D-C5FF4FF4057A}"/>
              </a:ext>
            </a:extLst>
          </p:cNvPr>
          <p:cNvSpPr/>
          <p:nvPr/>
        </p:nvSpPr>
        <p:spPr>
          <a:xfrm>
            <a:off x="701472" y="3621989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2800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de-DE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2800" dirty="0">
                <a:solidFill>
                  <a:srgbClr val="FF00FF"/>
                </a:solidFill>
                <a:latin typeface="Courier New" panose="02070309020205020404" pitchFamily="49" charset="0"/>
              </a:rPr>
              <a:t>double</a:t>
            </a:r>
            <a:r>
              <a:rPr lang="de-DE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de-DE" sz="2800" dirty="0">
                <a:solidFill>
                  <a:srgbClr val="000000"/>
                </a:solidFill>
                <a:latin typeface="Courier New" panose="02070309020205020404" pitchFamily="49" charset="0"/>
              </a:rPr>
              <a:t>a_number</a:t>
            </a:r>
            <a:r>
              <a:rPr lang="de-DE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):</a:t>
            </a:r>
            <a:endParaRPr lang="de-DE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de-DE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2800" b="1" dirty="0">
                <a:solidFill>
                  <a:srgbClr val="0000FF"/>
                </a:solidFill>
                <a:latin typeface="Courier New" panose="02070309020205020404" pitchFamily="49" charset="0"/>
              </a:rPr>
              <a:t>return</a:t>
            </a:r>
            <a:r>
              <a:rPr lang="de-DE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a_number </a:t>
            </a:r>
            <a:r>
              <a:rPr lang="de-DE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de-DE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2800" dirty="0">
                <a:solidFill>
                  <a:srgbClr val="800000"/>
                </a:solidFill>
                <a:latin typeface="Courier New" panose="02070309020205020404" pitchFamily="49" charset="0"/>
              </a:rPr>
              <a:t>2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970123-856C-4242-8175-28AD021D29F4}"/>
              </a:ext>
            </a:extLst>
          </p:cNvPr>
          <p:cNvSpPr/>
          <p:nvPr/>
        </p:nvSpPr>
        <p:spPr>
          <a:xfrm>
            <a:off x="7550703" y="3837432"/>
            <a:ext cx="38363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</a:rPr>
              <a:t>print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double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32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Arrow: Curved Up 5">
            <a:extLst>
              <a:ext uri="{FF2B5EF4-FFF2-40B4-BE49-F238E27FC236}">
                <a16:creationId xmlns:a16="http://schemas.microsoft.com/office/drawing/2014/main" id="{2DDE0595-24AC-4818-8291-A3684567B66B}"/>
              </a:ext>
            </a:extLst>
          </p:cNvPr>
          <p:cNvSpPr/>
          <p:nvPr/>
        </p:nvSpPr>
        <p:spPr>
          <a:xfrm>
            <a:off x="4761781" y="4882551"/>
            <a:ext cx="3295290" cy="759125"/>
          </a:xfrm>
          <a:prstGeom prst="curved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Arrow: Curved Up 6">
            <a:extLst>
              <a:ext uri="{FF2B5EF4-FFF2-40B4-BE49-F238E27FC236}">
                <a16:creationId xmlns:a16="http://schemas.microsoft.com/office/drawing/2014/main" id="{659A904F-943A-4383-8099-2FA55592AFA6}"/>
              </a:ext>
            </a:extLst>
          </p:cNvPr>
          <p:cNvSpPr/>
          <p:nvPr/>
        </p:nvSpPr>
        <p:spPr>
          <a:xfrm rot="10800000">
            <a:off x="4761781" y="2524846"/>
            <a:ext cx="3295290" cy="759125"/>
          </a:xfrm>
          <a:prstGeom prst="curved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004E92F-151B-44CB-8BED-DD7EBF39AE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9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82"/>
    </mc:Choice>
    <mc:Fallback xmlns="">
      <p:transition spd="slow" advTm="224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6D034-DD9F-40CE-AD33-235FB80C1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Decomposition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5169DAA-79A2-4E3E-AE31-A30D5A9953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4372009"/>
              </p:ext>
            </p:extLst>
          </p:nvPr>
        </p:nvGraphicFramePr>
        <p:xfrm>
          <a:off x="2886974" y="2506055"/>
          <a:ext cx="6418052" cy="2747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7BE5F24-A1F3-4C91-AC1F-947F73677A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18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466"/>
    </mc:Choice>
    <mc:Fallback xmlns="">
      <p:transition spd="slow" advTm="274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A7218-E838-4954-A1F5-20BEBF9D4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Keywords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0B1B1E-3F1E-4A80-8861-F7A3F139C446}"/>
              </a:ext>
            </a:extLst>
          </p:cNvPr>
          <p:cNvSpPr/>
          <p:nvPr/>
        </p:nvSpPr>
        <p:spPr>
          <a:xfrm>
            <a:off x="1909313" y="2205870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def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32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return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32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pass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32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and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32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or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32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not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32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</a:t>
            </a:r>
            <a:endParaRPr lang="en-US" sz="60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0AFA1BF-BB0A-4EA8-9BD8-3C2CD9E997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7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395"/>
    </mc:Choice>
    <mc:Fallback xmlns="">
      <p:transition spd="slow" advTm="313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49BC7-9BF2-43EB-B948-6EF0162C9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0C94CB-0439-414E-8D4F-1B6DD12DAE52}"/>
              </a:ext>
            </a:extLst>
          </p:cNvPr>
          <p:cNvSpPr/>
          <p:nvPr/>
        </p:nvSpPr>
        <p:spPr>
          <a:xfrm>
            <a:off x="1270959" y="2812060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</a:rPr>
              <a:t>print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((</a:t>
            </a:r>
            <a:r>
              <a:rPr lang="en-US" sz="3200" dirty="0">
                <a:solidFill>
                  <a:srgbClr val="800000"/>
                </a:solidFill>
                <a:latin typeface="Courier New" panose="02070309020205020404" pitchFamily="49" charset="0"/>
              </a:rPr>
              <a:t>32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dirty="0">
                <a:solidFill>
                  <a:srgbClr val="800000"/>
                </a:solidFill>
                <a:latin typeface="Courier New" panose="02070309020205020404" pitchFamily="49" charset="0"/>
              </a:rPr>
              <a:t>32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200" dirty="0">
                <a:solidFill>
                  <a:srgbClr val="800000"/>
                </a:solidFill>
                <a:latin typeface="Courier New" panose="02070309020205020404" pitchFamily="49" charset="0"/>
              </a:rPr>
              <a:t>5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en-US" sz="3200" dirty="0">
                <a:solidFill>
                  <a:srgbClr val="800000"/>
                </a:solidFill>
                <a:latin typeface="Courier New" panose="02070309020205020404" pitchFamily="49" charset="0"/>
              </a:rPr>
              <a:t>9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endParaRPr lang="en-US" sz="3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200" dirty="0">
                <a:latin typeface="Courier New" panose="02070309020205020404" pitchFamily="49" charset="0"/>
              </a:rPr>
              <a:t>print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((</a:t>
            </a:r>
            <a:r>
              <a:rPr lang="en-US" sz="3200" dirty="0">
                <a:solidFill>
                  <a:srgbClr val="800000"/>
                </a:solidFill>
                <a:latin typeface="Courier New" panose="02070309020205020404" pitchFamily="49" charset="0"/>
              </a:rPr>
              <a:t>50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dirty="0">
                <a:solidFill>
                  <a:srgbClr val="800000"/>
                </a:solidFill>
                <a:latin typeface="Courier New" panose="02070309020205020404" pitchFamily="49" charset="0"/>
              </a:rPr>
              <a:t>32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200" dirty="0">
                <a:solidFill>
                  <a:srgbClr val="800000"/>
                </a:solidFill>
                <a:latin typeface="Courier New" panose="02070309020205020404" pitchFamily="49" charset="0"/>
              </a:rPr>
              <a:t>5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en-US" sz="3200" dirty="0">
                <a:solidFill>
                  <a:srgbClr val="800000"/>
                </a:solidFill>
                <a:latin typeface="Courier New" panose="02070309020205020404" pitchFamily="49" charset="0"/>
              </a:rPr>
              <a:t>9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endParaRPr lang="en-US" sz="3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200" dirty="0">
                <a:latin typeface="Courier New" panose="02070309020205020404" pitchFamily="49" charset="0"/>
              </a:rPr>
              <a:t>print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((</a:t>
            </a:r>
            <a:r>
              <a:rPr lang="en-US" sz="3200" dirty="0">
                <a:solidFill>
                  <a:srgbClr val="800000"/>
                </a:solidFill>
                <a:latin typeface="Courier New" panose="02070309020205020404" pitchFamily="49" charset="0"/>
              </a:rPr>
              <a:t>27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dirty="0">
                <a:solidFill>
                  <a:srgbClr val="800000"/>
                </a:solidFill>
                <a:latin typeface="Courier New" panose="02070309020205020404" pitchFamily="49" charset="0"/>
              </a:rPr>
              <a:t>32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200" dirty="0">
                <a:solidFill>
                  <a:srgbClr val="800000"/>
                </a:solidFill>
                <a:latin typeface="Courier New" panose="02070309020205020404" pitchFamily="49" charset="0"/>
              </a:rPr>
              <a:t>5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en-US" sz="3200" dirty="0">
                <a:solidFill>
                  <a:srgbClr val="800000"/>
                </a:solidFill>
                <a:latin typeface="Courier New" panose="02070309020205020404" pitchFamily="49" charset="0"/>
              </a:rPr>
              <a:t>9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endParaRPr lang="en-US" sz="32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361BE556-F6B6-4238-B8A5-5A9BE1259538}"/>
              </a:ext>
            </a:extLst>
          </p:cNvPr>
          <p:cNvSpPr/>
          <p:nvPr/>
        </p:nvSpPr>
        <p:spPr>
          <a:xfrm>
            <a:off x="7982021" y="3011338"/>
            <a:ext cx="3036499" cy="1163847"/>
          </a:xfrm>
          <a:prstGeom prst="wedgeRoundRectCallout">
            <a:avLst>
              <a:gd name="adj1" fmla="val -82197"/>
              <a:gd name="adj2" fmla="val 2247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Fahrenheit to Celsius conversion formula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A9313D9-836A-4D8A-83DD-A052710A8A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7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39"/>
    </mc:Choice>
    <mc:Fallback xmlns="">
      <p:transition spd="slow" advTm="299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FA936-61B3-4F8F-BC61-ADD7E22AB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1) Start the Definition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318F31-F2B2-4ECC-A96E-0A35DDCC1263}"/>
              </a:ext>
            </a:extLst>
          </p:cNvPr>
          <p:cNvSpPr/>
          <p:nvPr/>
        </p:nvSpPr>
        <p:spPr>
          <a:xfrm>
            <a:off x="6096000" y="3142681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def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800" dirty="0" err="1">
                <a:solidFill>
                  <a:srgbClr val="FF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function_name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():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28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pass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503246-04A1-4AD9-ADC6-BA45B9BAD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142681"/>
            <a:ext cx="4109044" cy="1394813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EDC98AB-002C-4989-9991-B28ED57360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5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84"/>
    </mc:Choice>
    <mc:Fallback xmlns="">
      <p:transition spd="slow" advTm="10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55A35-8840-4FA9-93D0-0AC53981C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2) Name the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DB67A9-1A38-4DC9-918D-B3B83F7BA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142681"/>
            <a:ext cx="4857421" cy="13236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8BDCEBF-DDDE-4432-A787-3FBE1EA9CC7F}"/>
              </a:ext>
            </a:extLst>
          </p:cNvPr>
          <p:cNvSpPr/>
          <p:nvPr/>
        </p:nvSpPr>
        <p:spPr>
          <a:xfrm>
            <a:off x="6096000" y="3142681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def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800" dirty="0" err="1">
                <a:solidFill>
                  <a:srgbClr val="FF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convert_temperature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():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28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pass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5FDD1A0-A2FF-4872-B13C-1C0974284A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8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71"/>
    </mc:Choice>
    <mc:Fallback xmlns="">
      <p:transition spd="slow" advTm="227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CB306-95E4-4B52-9F3F-F3C40C0EF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3) Find Commonalities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B66519-8220-42A7-914D-DEB7C7DAF972}"/>
              </a:ext>
            </a:extLst>
          </p:cNvPr>
          <p:cNvSpPr/>
          <p:nvPr/>
        </p:nvSpPr>
        <p:spPr>
          <a:xfrm>
            <a:off x="1143000" y="2208211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</a:rPr>
              <a:t>print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((</a:t>
            </a:r>
            <a:r>
              <a:rPr lang="en-US" sz="3200" dirty="0">
                <a:solidFill>
                  <a:srgbClr val="800000"/>
                </a:solidFill>
                <a:latin typeface="Courier New" panose="02070309020205020404" pitchFamily="49" charset="0"/>
              </a:rPr>
              <a:t>32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dirty="0">
                <a:solidFill>
                  <a:srgbClr val="800000"/>
                </a:solidFill>
                <a:latin typeface="Courier New" panose="02070309020205020404" pitchFamily="49" charset="0"/>
              </a:rPr>
              <a:t>32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200" dirty="0">
                <a:solidFill>
                  <a:srgbClr val="800000"/>
                </a:solidFill>
                <a:latin typeface="Courier New" panose="02070309020205020404" pitchFamily="49" charset="0"/>
              </a:rPr>
              <a:t>5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en-US" sz="3200" dirty="0">
                <a:solidFill>
                  <a:srgbClr val="800000"/>
                </a:solidFill>
                <a:latin typeface="Courier New" panose="02070309020205020404" pitchFamily="49" charset="0"/>
              </a:rPr>
              <a:t>9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endParaRPr lang="en-US" sz="3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200" dirty="0">
                <a:latin typeface="Courier New" panose="02070309020205020404" pitchFamily="49" charset="0"/>
              </a:rPr>
              <a:t>print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((</a:t>
            </a:r>
            <a:r>
              <a:rPr lang="en-US" sz="3200" dirty="0">
                <a:solidFill>
                  <a:srgbClr val="800000"/>
                </a:solidFill>
                <a:latin typeface="Courier New" panose="02070309020205020404" pitchFamily="49" charset="0"/>
              </a:rPr>
              <a:t>50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dirty="0">
                <a:solidFill>
                  <a:srgbClr val="800000"/>
                </a:solidFill>
                <a:latin typeface="Courier New" panose="02070309020205020404" pitchFamily="49" charset="0"/>
              </a:rPr>
              <a:t>32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200" dirty="0">
                <a:solidFill>
                  <a:srgbClr val="800000"/>
                </a:solidFill>
                <a:latin typeface="Courier New" panose="02070309020205020404" pitchFamily="49" charset="0"/>
              </a:rPr>
              <a:t>5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en-US" sz="3200" dirty="0">
                <a:solidFill>
                  <a:srgbClr val="800000"/>
                </a:solidFill>
                <a:latin typeface="Courier New" panose="02070309020205020404" pitchFamily="49" charset="0"/>
              </a:rPr>
              <a:t>9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endParaRPr lang="en-US" sz="3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200" dirty="0">
                <a:latin typeface="Courier New" panose="02070309020205020404" pitchFamily="49" charset="0"/>
              </a:rPr>
              <a:t>print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((</a:t>
            </a:r>
            <a:r>
              <a:rPr lang="en-US" sz="3200" dirty="0">
                <a:solidFill>
                  <a:srgbClr val="800000"/>
                </a:solidFill>
                <a:latin typeface="Courier New" panose="02070309020205020404" pitchFamily="49" charset="0"/>
              </a:rPr>
              <a:t>27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dirty="0">
                <a:solidFill>
                  <a:srgbClr val="800000"/>
                </a:solidFill>
                <a:latin typeface="Courier New" panose="02070309020205020404" pitchFamily="49" charset="0"/>
              </a:rPr>
              <a:t>32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200" dirty="0">
                <a:solidFill>
                  <a:srgbClr val="800000"/>
                </a:solidFill>
                <a:latin typeface="Courier New" panose="02070309020205020404" pitchFamily="49" charset="0"/>
              </a:rPr>
              <a:t>5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en-US" sz="3200" dirty="0">
                <a:solidFill>
                  <a:srgbClr val="800000"/>
                </a:solidFill>
                <a:latin typeface="Courier New" panose="02070309020205020404" pitchFamily="49" charset="0"/>
              </a:rPr>
              <a:t>9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endParaRPr lang="en-US" sz="32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8A4F209-A717-4524-902F-E465AEB9B148}"/>
              </a:ext>
            </a:extLst>
          </p:cNvPr>
          <p:cNvSpPr/>
          <p:nvPr/>
        </p:nvSpPr>
        <p:spPr>
          <a:xfrm>
            <a:off x="3588589" y="2208211"/>
            <a:ext cx="3243532" cy="1569660"/>
          </a:xfrm>
          <a:prstGeom prst="roundRect">
            <a:avLst/>
          </a:prstGeom>
          <a:noFill/>
          <a:ln w="57150">
            <a:solidFill>
              <a:srgbClr val="C00000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3F61F0B0-5B3F-41BE-813E-C7D3C3ABB16E}"/>
              </a:ext>
            </a:extLst>
          </p:cNvPr>
          <p:cNvSpPr/>
          <p:nvPr/>
        </p:nvSpPr>
        <p:spPr>
          <a:xfrm>
            <a:off x="4899804" y="3916392"/>
            <a:ext cx="707366" cy="86264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949248-5473-4599-B786-DC8DCFD27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310" y="4779034"/>
            <a:ext cx="6936014" cy="117319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ECAF841-D656-4089-9C10-D52B27BEB3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50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70"/>
    </mc:Choice>
    <mc:Fallback xmlns="">
      <p:transition spd="slow" advTm="234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7EBE7-7099-484C-8EDB-F0D5E728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4) Parameterize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E9404-FA81-42D4-B2BB-31DBD9CB0A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4233593"/>
            <a:ext cx="6892592" cy="13563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A615DE-B631-4E1E-BED3-0E877C21CEA6}"/>
              </a:ext>
            </a:extLst>
          </p:cNvPr>
          <p:cNvSpPr/>
          <p:nvPr/>
        </p:nvSpPr>
        <p:spPr>
          <a:xfrm>
            <a:off x="1142999" y="2277699"/>
            <a:ext cx="94329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 err="1">
                <a:solidFill>
                  <a:srgbClr val="FF00FF"/>
                </a:solidFill>
                <a:latin typeface="Courier New" panose="02070309020205020404" pitchFamily="49" charset="0"/>
              </a:rPr>
              <a:t>convert_temperature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 err="1">
                <a:latin typeface="Courier New" panose="02070309020205020404" pitchFamily="49" charset="0"/>
              </a:rPr>
              <a:t>a_fahrenheit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):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800" b="1" dirty="0">
                <a:solidFill>
                  <a:srgbClr val="0000FF"/>
                </a:solidFill>
                <a:latin typeface="Courier New" panose="02070309020205020404" pitchFamily="49" charset="0"/>
              </a:rPr>
              <a:t>pass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54EAB3F-A5EF-4CC0-92BE-AB72D3D36A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7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89"/>
    </mc:Choice>
    <mc:Fallback xmlns="">
      <p:transition spd="slow" advTm="263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AE58A-4B4F-4B9A-80A2-EC771BF92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5) Return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3E4B19-A1A6-4A2A-BA4F-F4C1B81BF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4000230"/>
            <a:ext cx="9434947" cy="18139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7A9A7A-F682-4D89-91BC-AC8EDDC598FE}"/>
              </a:ext>
            </a:extLst>
          </p:cNvPr>
          <p:cNvSpPr/>
          <p:nvPr/>
        </p:nvSpPr>
        <p:spPr>
          <a:xfrm>
            <a:off x="1143000" y="2382930"/>
            <a:ext cx="84150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def</a:t>
            </a:r>
            <a:r>
              <a:rPr lang="de-DE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de-DE" sz="2400" dirty="0">
                <a:solidFill>
                  <a:srgbClr val="FF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convert_temperature</a:t>
            </a:r>
            <a:r>
              <a:rPr lang="de-DE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de-DE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a_fahrenheit</a:t>
            </a:r>
            <a:r>
              <a:rPr lang="de-DE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):</a:t>
            </a:r>
            <a:endParaRPr lang="de-DE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de-DE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de-DE" sz="2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return</a:t>
            </a:r>
            <a:r>
              <a:rPr lang="de-DE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de-DE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de-DE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a_fahrenheit </a:t>
            </a:r>
            <a:r>
              <a:rPr lang="de-DE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</a:t>
            </a:r>
            <a:r>
              <a:rPr lang="de-DE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de-DE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32</a:t>
            </a:r>
            <a:r>
              <a:rPr lang="de-DE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de-DE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de-DE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*</a:t>
            </a:r>
            <a:r>
              <a:rPr lang="de-DE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de-DE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de-DE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</a:t>
            </a:r>
            <a:r>
              <a:rPr lang="de-DE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de-DE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de-DE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de-DE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9</a:t>
            </a:r>
            <a:r>
              <a:rPr lang="de-DE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de-DE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00199F1-9A1E-4AC1-B630-9ABEE52A51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39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39"/>
    </mc:Choice>
    <mc:Fallback xmlns="">
      <p:transition spd="slow" advTm="252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24D46-4055-4EA9-B348-4A894EF40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6) Call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AE0F6E-6D66-4C50-89BD-1427262ABD70}"/>
              </a:ext>
            </a:extLst>
          </p:cNvPr>
          <p:cNvSpPr/>
          <p:nvPr/>
        </p:nvSpPr>
        <p:spPr>
          <a:xfrm>
            <a:off x="1143000" y="2637624"/>
            <a:ext cx="983986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de-DE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2800" dirty="0">
                <a:solidFill>
                  <a:srgbClr val="FF00FF"/>
                </a:solidFill>
                <a:latin typeface="Courier New" panose="02070309020205020404" pitchFamily="49" charset="0"/>
              </a:rPr>
              <a:t>convert_temperature</a:t>
            </a:r>
            <a:r>
              <a:rPr lang="de-DE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de-DE" sz="2800" dirty="0">
                <a:solidFill>
                  <a:srgbClr val="000000"/>
                </a:solidFill>
                <a:latin typeface="Courier New" panose="02070309020205020404" pitchFamily="49" charset="0"/>
              </a:rPr>
              <a:t>a_fahrenheit</a:t>
            </a:r>
            <a:r>
              <a:rPr lang="de-DE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):</a:t>
            </a:r>
            <a:endParaRPr lang="de-DE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de-DE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2800" b="1" dirty="0">
                <a:solidFill>
                  <a:srgbClr val="0000FF"/>
                </a:solidFill>
                <a:latin typeface="Courier New" panose="02070309020205020404" pitchFamily="49" charset="0"/>
              </a:rPr>
              <a:t>return</a:t>
            </a:r>
            <a:r>
              <a:rPr lang="de-DE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de-DE" sz="2800" dirty="0">
                <a:solidFill>
                  <a:srgbClr val="000000"/>
                </a:solidFill>
                <a:latin typeface="Courier New" panose="02070309020205020404" pitchFamily="49" charset="0"/>
              </a:rPr>
              <a:t>a_fahrenheit </a:t>
            </a:r>
            <a:r>
              <a:rPr lang="de-DE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de-DE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2800" dirty="0">
                <a:solidFill>
                  <a:srgbClr val="800000"/>
                </a:solidFill>
                <a:latin typeface="Courier New" panose="02070309020205020404" pitchFamily="49" charset="0"/>
              </a:rPr>
              <a:t>32</a:t>
            </a:r>
            <a:r>
              <a:rPr lang="de-DE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de-DE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de-DE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de-DE" sz="2800" dirty="0">
                <a:solidFill>
                  <a:srgbClr val="800000"/>
                </a:solidFill>
                <a:latin typeface="Courier New" panose="02070309020205020404" pitchFamily="49" charset="0"/>
              </a:rPr>
              <a:t>5</a:t>
            </a:r>
            <a:r>
              <a:rPr lang="de-DE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de-DE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2800" dirty="0">
                <a:solidFill>
                  <a:srgbClr val="800000"/>
                </a:solidFill>
                <a:latin typeface="Courier New" panose="02070309020205020404" pitchFamily="49" charset="0"/>
              </a:rPr>
              <a:t>9</a:t>
            </a:r>
            <a:r>
              <a:rPr lang="de-DE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de-DE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>
                <a:latin typeface="Courier New" panose="02070309020205020404" pitchFamily="49" charset="0"/>
              </a:rPr>
              <a:t>print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convert_temperature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32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>
                <a:latin typeface="Courier New" panose="02070309020205020404" pitchFamily="49" charset="0"/>
              </a:rPr>
              <a:t>print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convert_temperature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50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>
                <a:latin typeface="Courier New" panose="02070309020205020404" pitchFamily="49" charset="0"/>
              </a:rPr>
              <a:t>print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convert_temperature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27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8C8C598-3775-447F-A1E1-B4858A744B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7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87"/>
    </mc:Choice>
    <mc:Fallback xmlns="">
      <p:transition spd="slow" advTm="12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77454-4D8F-42A9-8D95-2FC1A64F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Watch the Execution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384B2BA6-40FB-4E60-B9DE-1315DE7D822B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47853.947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" y="2376488"/>
            <a:ext cx="9872663" cy="3398837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1E2813E-7ADD-4675-AC8B-7A019465CAE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36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30"/>
    </mc:Choice>
    <mc:Fallback xmlns="">
      <p:transition spd="slow" advTm="24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66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5" objId="4"/>
        <p14:stopEvt time="24530" objId="4"/>
      </p14:showEvtLst>
    </p:ext>
  </p:extLst>
</p:sld>
</file>

<file path=ppt/theme/theme1.xml><?xml version="1.0" encoding="utf-8"?>
<a:theme xmlns:a="http://schemas.openxmlformats.org/drawingml/2006/main" name="Basis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 sz="2800" dirty="0" smtClean="0"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9486</TotalTime>
  <Words>900</Words>
  <Application>Microsoft Office PowerPoint</Application>
  <PresentationFormat>Widescreen</PresentationFormat>
  <Paragraphs>104</Paragraphs>
  <Slides>12</Slides>
  <Notes>12</Notes>
  <HiddenSlides>0</HiddenSlides>
  <MMClips>13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Corbel</vt:lpstr>
      <vt:lpstr>Courier New</vt:lpstr>
      <vt:lpstr>Basis</vt:lpstr>
      <vt:lpstr>Function Development</vt:lpstr>
      <vt:lpstr>Example</vt:lpstr>
      <vt:lpstr>1) Start the Definition</vt:lpstr>
      <vt:lpstr>2) Name the function</vt:lpstr>
      <vt:lpstr>3) Find Commonalities</vt:lpstr>
      <vt:lpstr>4) Parameterize</vt:lpstr>
      <vt:lpstr>5) Return</vt:lpstr>
      <vt:lpstr>6) Call</vt:lpstr>
      <vt:lpstr>Watch the Execution</vt:lpstr>
      <vt:lpstr>Other Approach</vt:lpstr>
      <vt:lpstr>Functional Decomposition</vt:lpstr>
      <vt:lpstr>Keywords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acbart</dc:creator>
  <cp:lastModifiedBy>acbart</cp:lastModifiedBy>
  <cp:revision>177</cp:revision>
  <dcterms:created xsi:type="dcterms:W3CDTF">2017-06-09T19:25:05Z</dcterms:created>
  <dcterms:modified xsi:type="dcterms:W3CDTF">2018-01-07T02:18:13Z</dcterms:modified>
</cp:coreProperties>
</file>